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4" r:id="rId4"/>
    <p:sldId id="275" r:id="rId5"/>
    <p:sldId id="271" r:id="rId6"/>
    <p:sldId id="272" r:id="rId7"/>
    <p:sldId id="269" r:id="rId8"/>
    <p:sldId id="257" r:id="rId9"/>
    <p:sldId id="258" r:id="rId10"/>
    <p:sldId id="267" r:id="rId11"/>
    <p:sldId id="259" r:id="rId12"/>
    <p:sldId id="266" r:id="rId13"/>
    <p:sldId id="260" r:id="rId14"/>
    <p:sldId id="261" r:id="rId15"/>
    <p:sldId id="263" r:id="rId16"/>
    <p:sldId id="262" r:id="rId17"/>
    <p:sldId id="264" r:id="rId18"/>
    <p:sldId id="265" r:id="rId19"/>
    <p:sldId id="268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7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82992-9D40-42F0-978F-8DB0E228C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3CC0A6-D8AA-4A32-8746-0D38B140C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F5A4F3-5EA7-4C0E-A459-88053B3A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6DE36-4AE0-4C18-A53D-8A6D66D76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86ABB9-0F22-4C82-88DC-ABB3F06CA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72237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8AD29-A993-4946-99B8-85040273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D8D2BF-8A30-4D96-8A1D-EB34CAEA5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CB5BB5-992D-479E-8AB0-D8CA33C8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E69F8C-1FEC-4F16-A68D-8CA0FDEB2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6B975-1E7B-492B-BE98-E09FF4BB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38554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55CE53-29B8-44F4-81EB-D806B77EA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822CEB-D722-4290-9731-5F855338B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662F9-6C6C-46B7-ADC6-1EE5395A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A95F9-BCF9-47B8-BA38-2FE203F6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692DED-F1B5-45C0-8FCE-DAFBFC7DB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30255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08F88-BBA0-4A56-9B50-0C1CAC58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C72EC0-E3CA-407B-9A13-A3EA47460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E1E133-380B-4E4A-9F7A-2BF34C6B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1ED37C-2387-4017-8D7D-EA5324597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90D3C-9E2B-41E5-AE72-5028BD8C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49192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E2ED0-9BA0-47D6-8861-00F47DA3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468312-D09A-4D17-AF4B-3750AB870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224AE6-7714-4634-81D5-BC80735A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C2F9EA-6A9F-44E1-9C22-9B6A9CAF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6CC45F-BB4D-49F3-BB89-6DB64C31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17515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71F53-13A6-45F9-8A4C-42D15BCC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11BD5E-08DA-4232-A688-E806E0F06B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CB640B-2512-4FC6-8892-A067B5B2F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288799-611F-44CD-9E2F-FFDFBFA7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C88DE-D341-4DFB-B7EA-2448FBBC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06DA70-6C28-49D8-81ED-70BC35C3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2507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AF777-84AD-4590-B91F-1F01152AA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7666EB-3314-454B-88CA-858799888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B332D1-E3E2-4186-91F4-BA022C170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DFA67F-0C71-45B7-A5F1-8E13D3776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5FEB73-EDCF-49CC-92FC-65B08B13AD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B8F462-013C-48FD-B971-A9D43F28C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1974EF-7039-429E-9CDB-A24645136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156651-B68D-48DC-A5C5-FF7307B98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71590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E9426-9ED7-4DE8-AF0E-280981A4B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88815B-95E9-4E78-B1BF-008164E6F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D56D66-1429-4237-9C62-E4E168797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274EDF-F2ED-49D6-A00D-379F8EA1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86413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EC8619-2612-4943-BCBB-A9AFC689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334477-4FE1-4DC0-938D-237EF125E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176C26-6038-4C4F-A7B3-3C847194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4945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8DDDC-ECD2-4F14-94C0-93FDCF8BF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CC5684-4EDA-4F7F-8848-A9B1A5E34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E4A9F2-EDB2-4B0B-A3D6-D003ACD12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E0DBAD-8E02-4BC3-8C54-C02430E4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2717C1-9670-420D-BE9D-E1C60114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E8D4D-164A-4D4C-8C40-75E5A5C2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4319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C125F-395E-430B-9C7E-DC527CC9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E69C05-DBDF-4085-AF1B-2778ED5BD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2964C7-6B5E-4A9B-86C1-F7FF580A9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D6CEAC-4936-4294-B1A3-0149AFBC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DCFF17-1B6E-44D9-9C78-D65CEF4A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D14C23-26CB-471E-8FC0-388ED9D1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3312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59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58491-E021-43F2-94D9-5EEA4E6C0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136369-05F7-4656-BCC0-E07ABD969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FA9F6F-74C9-4E84-AD39-623CDF09C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F766B-8C95-4321-AFCE-EF09901227AB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5288D0-8515-4EDD-872F-CDD2E223F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3DC12-E6F1-4CD3-B3A1-1266A9B29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BE1B-1FDE-496D-969F-8A7EA65883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02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accent5">
                <a:lumMod val="5000"/>
                <a:lumOff val="95000"/>
              </a:schemeClr>
            </a:gs>
            <a:gs pos="57000">
              <a:schemeClr val="accent5">
                <a:lumMod val="45000"/>
                <a:lumOff val="55000"/>
              </a:schemeClr>
            </a:gs>
            <a:gs pos="73000">
              <a:schemeClr val="accent5">
                <a:lumMod val="45000"/>
                <a:lumOff val="55000"/>
              </a:schemeClr>
            </a:gs>
            <a:gs pos="85000">
              <a:schemeClr val="accent5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8DF90-93ED-4156-B0CA-159BECCFC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98" y="1050776"/>
            <a:ext cx="6598245" cy="45716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Методическая разработка 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«Керамический сувенир из пласта»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Вознесенской Инны Владимировны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77345A-53DB-4130-8BD0-8DF4118B8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45" y="0"/>
            <a:ext cx="559375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B2FC77-4CC6-4787-B303-79CA8084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672" y="523427"/>
            <a:ext cx="737680" cy="1054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D2083A-EB11-44EF-A536-1AB48AB88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756" y="-16021"/>
            <a:ext cx="737680" cy="10546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878AFB-C54D-4AE6-BB15-269CFFD91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405" y="4349719"/>
            <a:ext cx="737680" cy="10546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27C349-C32D-48D6-B2A2-68B3A21B7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862" y="4878386"/>
            <a:ext cx="737680" cy="10546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864966-5D39-4CFF-A448-FC45AF7F0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822" y="4415203"/>
            <a:ext cx="73768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7472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67174C-D1CB-4C9E-972E-DB938B289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" y="0"/>
            <a:ext cx="891152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0CB8F8-83CD-48CE-8932-4B5C03A5C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922" y="50800"/>
            <a:ext cx="737680" cy="10546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AF113D-3F37-442E-B20E-9D38EB38B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557" y="2701056"/>
            <a:ext cx="737680" cy="10546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CB8CCF-08F6-4ACD-8E94-9BDFE5655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485" y="152400"/>
            <a:ext cx="737680" cy="10546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84C376-5B86-4252-8BB5-E96049408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242" y="5752501"/>
            <a:ext cx="737680" cy="10546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AA54CB-0E2E-4EBF-97B1-C52DD3DC7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39" y="361650"/>
            <a:ext cx="737680" cy="10546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DEEBEE-B40C-4955-8070-F526226CE23F}"/>
              </a:ext>
            </a:extLst>
          </p:cNvPr>
          <p:cNvSpPr/>
          <p:nvPr/>
        </p:nvSpPr>
        <p:spPr>
          <a:xfrm rot="2099682">
            <a:off x="8871359" y="2239391"/>
            <a:ext cx="3359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Ангелочки</a:t>
            </a:r>
          </a:p>
        </p:txBody>
      </p:sp>
    </p:spTree>
    <p:extLst>
      <p:ext uri="{BB962C8B-B14F-4D97-AF65-F5344CB8AC3E}">
        <p14:creationId xmlns:p14="http://schemas.microsoft.com/office/powerpoint/2010/main" val="24711525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62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A464CA-AB90-45B3-B136-4ADB854F6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61" y="0"/>
            <a:ext cx="469493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90B65-A5F5-4F3D-A346-8CABA3354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354"/>
            <a:ext cx="7497061" cy="5323646"/>
          </a:xfrm>
          <a:prstGeom prst="rect">
            <a:avLst/>
          </a:prstGeom>
          <a:effectLst>
            <a:outerShdw dist="50800" sx="1000" sy="1000" algn="ctr" rotWithShape="0">
              <a:schemeClr val="accent5"/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B0B05DB-6C74-42AF-9236-D70156083080}"/>
              </a:ext>
            </a:extLst>
          </p:cNvPr>
          <p:cNvSpPr/>
          <p:nvPr/>
        </p:nvSpPr>
        <p:spPr>
          <a:xfrm>
            <a:off x="131060" y="279400"/>
            <a:ext cx="7366001" cy="92333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Подвески и кулоны</a:t>
            </a:r>
          </a:p>
        </p:txBody>
      </p:sp>
    </p:spTree>
    <p:extLst>
      <p:ext uri="{BB962C8B-B14F-4D97-AF65-F5344CB8AC3E}">
        <p14:creationId xmlns:p14="http://schemas.microsoft.com/office/powerpoint/2010/main" val="7871595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8111DB-2EC3-44E7-A97A-261C46F9E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0"/>
            <a:ext cx="3048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1586D5-44B6-4F79-85F2-1C5773B00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0" y="0"/>
            <a:ext cx="3683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5EB7A1-12B2-444C-B566-176D28E99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9623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D52ECA-B89A-4874-AB48-20C028AFA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0"/>
            <a:ext cx="66548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D41345-AC54-4E40-9375-BF278593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72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68C4DA-6C1B-4DBC-A68B-27336428E087}"/>
              </a:ext>
            </a:extLst>
          </p:cNvPr>
          <p:cNvSpPr/>
          <p:nvPr/>
        </p:nvSpPr>
        <p:spPr>
          <a:xfrm>
            <a:off x="3842026" y="1837035"/>
            <a:ext cx="2044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РЫБЫ</a:t>
            </a:r>
          </a:p>
        </p:txBody>
      </p:sp>
    </p:spTree>
    <p:extLst>
      <p:ext uri="{BB962C8B-B14F-4D97-AF65-F5344CB8AC3E}">
        <p14:creationId xmlns:p14="http://schemas.microsoft.com/office/powerpoint/2010/main" val="54695105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683311-241F-4F11-B830-BF6F6E17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06" y="0"/>
            <a:ext cx="8053794" cy="6858000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1A25A6-C8CC-4795-88CA-2BF06D70C39D}"/>
              </a:ext>
            </a:extLst>
          </p:cNvPr>
          <p:cNvSpPr/>
          <p:nvPr/>
        </p:nvSpPr>
        <p:spPr>
          <a:xfrm>
            <a:off x="642579" y="402698"/>
            <a:ext cx="26776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ЁЖИКИ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846" y="1326028"/>
            <a:ext cx="39623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Вот такие замечательные подвесы  с колокольчиком из пласта получились у ребят 4 класса</a:t>
            </a:r>
            <a:r>
              <a:rPr lang="ru-RU" sz="4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197653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404" y="612844"/>
            <a:ext cx="73940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От малых форм постепенно можно переходить к более крупным и сложным. Это такие как элементы панно, тарелки, чашки, скульптура.</a:t>
            </a:r>
          </a:p>
          <a:p>
            <a:r>
              <a:rPr lang="ru-RU" sz="4000" dirty="0">
                <a:solidFill>
                  <a:srgbClr val="002060"/>
                </a:solidFill>
              </a:rPr>
              <a:t>Пласт можно сворачивать  в цилиндр, конус, загибать края…</a:t>
            </a:r>
          </a:p>
          <a:p>
            <a:r>
              <a:rPr lang="ru-RU" sz="4000" dirty="0">
                <a:solidFill>
                  <a:srgbClr val="002060"/>
                </a:solidFill>
              </a:rPr>
              <a:t>Главное фантазия и пространственное воображение.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318DE2-973F-4300-9B29-0A75B2B46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075" y="193431"/>
            <a:ext cx="4303632" cy="648872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5756806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F826F3-722F-48AB-A76F-1ED54418E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E56EEA-2A37-4CDE-AFB6-588820EC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5659763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539559-29C0-4473-AE00-5D139442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00" y="0"/>
            <a:ext cx="6997700" cy="6858000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78B984-3535-40A2-95FB-7A2A40A51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4300" cy="6858000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98971717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533BBC-9432-45C6-B8EF-4CAC67B3D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74" y="959660"/>
            <a:ext cx="5263662" cy="493867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16464" y="166568"/>
            <a:ext cx="649541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7030A0"/>
                  </a:outerShdw>
                </a:effectLst>
              </a:rPr>
              <a:t>Тарелочка-лимон из пласта</a:t>
            </a:r>
            <a:r>
              <a:rPr lang="ru-RU" sz="4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7030A0"/>
                  </a:outerShdw>
                </a:effectLst>
              </a:rPr>
              <a:t>.</a:t>
            </a:r>
          </a:p>
          <a:p>
            <a:r>
              <a:rPr lang="ru-RU" sz="4000" dirty="0">
                <a:solidFill>
                  <a:srgbClr val="002060"/>
                </a:solidFill>
              </a:rPr>
              <a:t>Рисунок цедры, листиков выполнен в технике тиснение. Цветочек</a:t>
            </a:r>
          </a:p>
          <a:p>
            <a:r>
              <a:rPr lang="ru-RU" sz="4000" dirty="0">
                <a:solidFill>
                  <a:srgbClr val="002060"/>
                </a:solidFill>
              </a:rPr>
              <a:t> из простых форм (жгут, капелька) приклеен с помощью шликера и насечек.</a:t>
            </a:r>
          </a:p>
          <a:p>
            <a:r>
              <a:rPr lang="ru-RU" sz="4000" dirty="0">
                <a:solidFill>
                  <a:srgbClr val="002060"/>
                </a:solidFill>
              </a:rPr>
              <a:t>Роспись в технике </a:t>
            </a:r>
            <a:r>
              <a:rPr lang="ru-RU" sz="4000" dirty="0" err="1">
                <a:solidFill>
                  <a:srgbClr val="002060"/>
                </a:solidFill>
              </a:rPr>
              <a:t>фроттаж</a:t>
            </a:r>
            <a:r>
              <a:rPr lang="ru-RU" sz="4000" dirty="0">
                <a:solidFill>
                  <a:srgbClr val="002060"/>
                </a:solidFill>
              </a:rPr>
              <a:t> и градиент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96339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8A3D4A-69EA-46B5-9FF2-1D0F263D6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27701" y="1111696"/>
            <a:ext cx="61849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>
                  <a:glow rad="101600">
                    <a:schemeClr val="accent1">
                      <a:lumMod val="75000"/>
                      <a:alpha val="40000"/>
                    </a:schemeClr>
                  </a:glow>
                  <a:outerShdw blurRad="50800" dist="38100" dir="5400000" sx="95000" sy="95000" algn="t" rotWithShape="0">
                    <a:schemeClr val="accent2">
                      <a:lumMod val="50000"/>
                      <a:alpha val="85000"/>
                    </a:schemeClr>
                  </a:outerShdw>
                </a:effectLst>
              </a:rPr>
              <a:t>Поднос.</a:t>
            </a:r>
          </a:p>
          <a:p>
            <a:r>
              <a:rPr lang="ru-RU" sz="4000" dirty="0">
                <a:solidFill>
                  <a:srgbClr val="002060"/>
                </a:solidFill>
              </a:rPr>
              <a:t> Лепка: из пласта способом формования.</a:t>
            </a:r>
          </a:p>
          <a:p>
            <a:r>
              <a:rPr lang="ru-RU" sz="4000" dirty="0">
                <a:solidFill>
                  <a:srgbClr val="002060"/>
                </a:solidFill>
              </a:rPr>
              <a:t>Рисунок: тиснение, процарапывание, резьба. </a:t>
            </a:r>
          </a:p>
          <a:p>
            <a:r>
              <a:rPr lang="ru-RU" sz="4000" dirty="0">
                <a:solidFill>
                  <a:srgbClr val="002060"/>
                </a:solidFill>
              </a:rPr>
              <a:t>Роспись: ангоб, глазурь.</a:t>
            </a:r>
          </a:p>
        </p:txBody>
      </p:sp>
    </p:spTree>
    <p:extLst>
      <p:ext uri="{BB962C8B-B14F-4D97-AF65-F5344CB8AC3E}">
        <p14:creationId xmlns:p14="http://schemas.microsoft.com/office/powerpoint/2010/main" val="84370629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81FE5F-C511-478C-AF69-E64B5ED50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9" y="0"/>
            <a:ext cx="497325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800" y="1288604"/>
            <a:ext cx="70357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/>
              <a:t>Структура мастер-класса: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Теоретический блок</a:t>
            </a:r>
          </a:p>
          <a:p>
            <a:r>
              <a:rPr lang="ru-RU" sz="2000" b="1" dirty="0"/>
              <a:t>Представляется педагогический опыт руководителя мастер-</a:t>
            </a:r>
          </a:p>
          <a:p>
            <a:r>
              <a:rPr lang="ru-RU" sz="2000" b="1" dirty="0"/>
              <a:t>класса по определённому направлению деятельности.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Демонстрационный блок. </a:t>
            </a:r>
          </a:p>
          <a:p>
            <a:r>
              <a:rPr lang="ru-RU" sz="2000" b="1" dirty="0"/>
              <a:t>Показ авторской идеи. Выставка образцов.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Практический блок</a:t>
            </a:r>
          </a:p>
          <a:p>
            <a:r>
              <a:rPr lang="ru-RU" sz="2000" b="1" dirty="0"/>
              <a:t>Участники в рабочих группах разрабатывают заданную тему</a:t>
            </a:r>
          </a:p>
          <a:p>
            <a:r>
              <a:rPr lang="ru-RU" sz="2000" b="1" dirty="0"/>
              <a:t>(рисуют эскиз) и осваивают опыт.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Презентационный блок</a:t>
            </a:r>
          </a:p>
          <a:p>
            <a:r>
              <a:rPr lang="ru-RU" sz="2000" b="1" dirty="0"/>
              <a:t>Участники представляют, обсуждают и корректируют </a:t>
            </a:r>
            <a:r>
              <a:rPr lang="ru-RU" sz="2000" b="1" dirty="0" err="1"/>
              <a:t>резуль</a:t>
            </a:r>
            <a:r>
              <a:rPr lang="ru-RU" sz="2000" b="1" dirty="0"/>
              <a:t>-</a:t>
            </a:r>
          </a:p>
          <a:p>
            <a:r>
              <a:rPr lang="ru-RU" sz="2000" b="1" dirty="0"/>
              <a:t>таты работы.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81813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2ECFCA-5DEA-4FD9-BA1E-97EDA7C10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53" y="0"/>
            <a:ext cx="5438847" cy="685800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5275" y="305068"/>
            <a:ext cx="662787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Самые сложные и непредсказуемые этапы творческого процесса</a:t>
            </a:r>
          </a:p>
          <a:p>
            <a:r>
              <a:rPr lang="ru-RU" sz="4000" b="1" dirty="0"/>
              <a:t>это сушка и обжиг</a:t>
            </a:r>
            <a:r>
              <a:rPr lang="ru-RU" sz="2000" b="1" dirty="0"/>
              <a:t>. </a:t>
            </a:r>
          </a:p>
          <a:p>
            <a:r>
              <a:rPr lang="ru-RU" sz="2000" b="1" dirty="0"/>
              <a:t>Первые несколько дней изделия сохнут под плёнкой, чтобы не было деформации при усадке.</a:t>
            </a:r>
          </a:p>
          <a:p>
            <a:r>
              <a:rPr lang="ru-RU" sz="2000" b="1" dirty="0"/>
              <a:t>Далее досыхают на стеллаже. После сушки необходимо работы замыть влажной ( но не мокрой) губкой, стереть следы от пальцев, неровности, застывший шликер.</a:t>
            </a:r>
          </a:p>
          <a:p>
            <a:r>
              <a:rPr lang="ru-RU" sz="2000" b="1" dirty="0"/>
              <a:t>Первый обжиг утильный при 980 градусах, продолжительность от 4 до 10 часов. Второй обжиг политой при 1040-1100 градусах, продолжительность та же.</a:t>
            </a:r>
          </a:p>
          <a:p>
            <a:r>
              <a:rPr lang="ru-RU" sz="2000" b="1" dirty="0"/>
              <a:t>Несмотря на всю сложность и непредсказуемость, ребята очень увлекаются и добившись результата приобретают очень много важных навыков.</a:t>
            </a:r>
          </a:p>
        </p:txBody>
      </p:sp>
    </p:spTree>
    <p:extLst>
      <p:ext uri="{BB962C8B-B14F-4D97-AF65-F5344CB8AC3E}">
        <p14:creationId xmlns:p14="http://schemas.microsoft.com/office/powerpoint/2010/main" val="141916159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E29E806C-7C5D-49F7-8F03-B4259DA1B3F6}"/>
              </a:ext>
            </a:extLst>
          </p:cNvPr>
          <p:cNvSpPr/>
          <p:nvPr/>
        </p:nvSpPr>
        <p:spPr>
          <a:xfrm>
            <a:off x="-6121" y="0"/>
            <a:ext cx="12198121" cy="6858000"/>
          </a:xfrm>
          <a:custGeom>
            <a:avLst/>
            <a:gdLst>
              <a:gd name="connsiteX0" fmla="*/ 183921 w 12357498"/>
              <a:gd name="connsiteY0" fmla="*/ 1421928 h 6782893"/>
              <a:gd name="connsiteX1" fmla="*/ 6121 w 12357498"/>
              <a:gd name="connsiteY1" fmla="*/ 1561628 h 6782893"/>
              <a:gd name="connsiteX2" fmla="*/ 1936521 w 12357498"/>
              <a:gd name="connsiteY2" fmla="*/ 12228 h 6782893"/>
              <a:gd name="connsiteX3" fmla="*/ 7029221 w 12357498"/>
              <a:gd name="connsiteY3" fmla="*/ 2526828 h 6782893"/>
              <a:gd name="connsiteX4" fmla="*/ 9493021 w 12357498"/>
              <a:gd name="connsiteY4" fmla="*/ 609128 h 6782893"/>
              <a:gd name="connsiteX5" fmla="*/ 10788421 w 12357498"/>
              <a:gd name="connsiteY5" fmla="*/ 1701328 h 6782893"/>
              <a:gd name="connsiteX6" fmla="*/ 12210821 w 12357498"/>
              <a:gd name="connsiteY6" fmla="*/ 3238028 h 6782893"/>
              <a:gd name="connsiteX7" fmla="*/ 10547121 w 12357498"/>
              <a:gd name="connsiteY7" fmla="*/ 2539528 h 6782893"/>
              <a:gd name="connsiteX8" fmla="*/ 10521721 w 12357498"/>
              <a:gd name="connsiteY8" fmla="*/ 3441228 h 6782893"/>
              <a:gd name="connsiteX9" fmla="*/ 12210821 w 12357498"/>
              <a:gd name="connsiteY9" fmla="*/ 3276128 h 6782893"/>
              <a:gd name="connsiteX10" fmla="*/ 10585221 w 12357498"/>
              <a:gd name="connsiteY10" fmla="*/ 4584228 h 6782893"/>
              <a:gd name="connsiteX11" fmla="*/ 11067821 w 12357498"/>
              <a:gd name="connsiteY11" fmla="*/ 5409728 h 6782893"/>
              <a:gd name="connsiteX12" fmla="*/ 12236221 w 12357498"/>
              <a:gd name="connsiteY12" fmla="*/ 3250728 h 6782893"/>
              <a:gd name="connsiteX13" fmla="*/ 9531121 w 12357498"/>
              <a:gd name="connsiteY13" fmla="*/ 4139728 h 6782893"/>
              <a:gd name="connsiteX14" fmla="*/ 9823221 w 12357498"/>
              <a:gd name="connsiteY14" fmla="*/ 4863628 h 6782893"/>
              <a:gd name="connsiteX15" fmla="*/ 12172721 w 12357498"/>
              <a:gd name="connsiteY15" fmla="*/ 3301528 h 6782893"/>
              <a:gd name="connsiteX16" fmla="*/ 12198121 w 12357498"/>
              <a:gd name="connsiteY16" fmla="*/ 3199928 h 6782893"/>
              <a:gd name="connsiteX17" fmla="*/ 12121921 w 12357498"/>
              <a:gd name="connsiteY17" fmla="*/ 5498628 h 6782893"/>
              <a:gd name="connsiteX18" fmla="*/ 10559821 w 12357498"/>
              <a:gd name="connsiteY18" fmla="*/ 6362228 h 6782893"/>
              <a:gd name="connsiteX19" fmla="*/ 9670821 w 12357498"/>
              <a:gd name="connsiteY19" fmla="*/ 6781328 h 6782893"/>
              <a:gd name="connsiteX20" fmla="*/ 7219721 w 12357498"/>
              <a:gd name="connsiteY20" fmla="*/ 6514628 h 6782893"/>
              <a:gd name="connsiteX21" fmla="*/ 7219721 w 12357498"/>
              <a:gd name="connsiteY21" fmla="*/ 6514628 h 6782893"/>
              <a:gd name="connsiteX22" fmla="*/ 7130821 w 12357498"/>
              <a:gd name="connsiteY22" fmla="*/ 6514628 h 6782893"/>
              <a:gd name="connsiteX23" fmla="*/ 7168921 w 12357498"/>
              <a:gd name="connsiteY23" fmla="*/ 6501928 h 6782893"/>
              <a:gd name="connsiteX24" fmla="*/ 7168921 w 12357498"/>
              <a:gd name="connsiteY24" fmla="*/ 6501928 h 6782893"/>
              <a:gd name="connsiteX25" fmla="*/ 7054621 w 12357498"/>
              <a:gd name="connsiteY25" fmla="*/ 6489228 h 6782893"/>
              <a:gd name="connsiteX26" fmla="*/ 7207021 w 12357498"/>
              <a:gd name="connsiteY26" fmla="*/ 6514628 h 678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357498" h="6782893">
                <a:moveTo>
                  <a:pt x="183921" y="1421928"/>
                </a:moveTo>
                <a:cubicBezTo>
                  <a:pt x="-51029" y="1609253"/>
                  <a:pt x="6121" y="1561628"/>
                  <a:pt x="6121" y="1561628"/>
                </a:cubicBezTo>
                <a:cubicBezTo>
                  <a:pt x="298221" y="1326678"/>
                  <a:pt x="766004" y="-148639"/>
                  <a:pt x="1936521" y="12228"/>
                </a:cubicBezTo>
                <a:cubicBezTo>
                  <a:pt x="3107038" y="173095"/>
                  <a:pt x="5769804" y="2427345"/>
                  <a:pt x="7029221" y="2526828"/>
                </a:cubicBezTo>
                <a:cubicBezTo>
                  <a:pt x="8288638" y="2626311"/>
                  <a:pt x="8866488" y="746711"/>
                  <a:pt x="9493021" y="609128"/>
                </a:cubicBezTo>
                <a:cubicBezTo>
                  <a:pt x="10119554" y="471545"/>
                  <a:pt x="10335454" y="1263178"/>
                  <a:pt x="10788421" y="1701328"/>
                </a:cubicBezTo>
                <a:cubicBezTo>
                  <a:pt x="11241388" y="2139478"/>
                  <a:pt x="12251038" y="3098328"/>
                  <a:pt x="12210821" y="3238028"/>
                </a:cubicBezTo>
                <a:cubicBezTo>
                  <a:pt x="12170604" y="3377728"/>
                  <a:pt x="10828638" y="2505661"/>
                  <a:pt x="10547121" y="2539528"/>
                </a:cubicBezTo>
                <a:cubicBezTo>
                  <a:pt x="10265604" y="2573395"/>
                  <a:pt x="10244438" y="3318461"/>
                  <a:pt x="10521721" y="3441228"/>
                </a:cubicBezTo>
                <a:cubicBezTo>
                  <a:pt x="10799004" y="3563995"/>
                  <a:pt x="12200238" y="3085628"/>
                  <a:pt x="12210821" y="3276128"/>
                </a:cubicBezTo>
                <a:cubicBezTo>
                  <a:pt x="12221404" y="3466628"/>
                  <a:pt x="10775721" y="4228628"/>
                  <a:pt x="10585221" y="4584228"/>
                </a:cubicBezTo>
                <a:cubicBezTo>
                  <a:pt x="10394721" y="4939828"/>
                  <a:pt x="10792654" y="5631978"/>
                  <a:pt x="11067821" y="5409728"/>
                </a:cubicBezTo>
                <a:cubicBezTo>
                  <a:pt x="11342988" y="5187478"/>
                  <a:pt x="12492338" y="3462395"/>
                  <a:pt x="12236221" y="3250728"/>
                </a:cubicBezTo>
                <a:cubicBezTo>
                  <a:pt x="11980104" y="3039061"/>
                  <a:pt x="9933288" y="3870911"/>
                  <a:pt x="9531121" y="4139728"/>
                </a:cubicBezTo>
                <a:cubicBezTo>
                  <a:pt x="9128954" y="4408545"/>
                  <a:pt x="9382954" y="5003328"/>
                  <a:pt x="9823221" y="4863628"/>
                </a:cubicBezTo>
                <a:cubicBezTo>
                  <a:pt x="10263488" y="4723928"/>
                  <a:pt x="11776904" y="3578811"/>
                  <a:pt x="12172721" y="3301528"/>
                </a:cubicBezTo>
                <a:cubicBezTo>
                  <a:pt x="12568538" y="3024245"/>
                  <a:pt x="12206588" y="2833745"/>
                  <a:pt x="12198121" y="3199928"/>
                </a:cubicBezTo>
                <a:cubicBezTo>
                  <a:pt x="12189654" y="3566111"/>
                  <a:pt x="12394971" y="4971578"/>
                  <a:pt x="12121921" y="5498628"/>
                </a:cubicBezTo>
                <a:cubicBezTo>
                  <a:pt x="11848871" y="6025678"/>
                  <a:pt x="10968338" y="6148445"/>
                  <a:pt x="10559821" y="6362228"/>
                </a:cubicBezTo>
                <a:cubicBezTo>
                  <a:pt x="10151304" y="6576011"/>
                  <a:pt x="10227504" y="6755928"/>
                  <a:pt x="9670821" y="6781328"/>
                </a:cubicBezTo>
                <a:cubicBezTo>
                  <a:pt x="9114138" y="6806728"/>
                  <a:pt x="7219721" y="6514628"/>
                  <a:pt x="7219721" y="6514628"/>
                </a:cubicBezTo>
                <a:lnTo>
                  <a:pt x="7219721" y="6514628"/>
                </a:lnTo>
                <a:lnTo>
                  <a:pt x="7130821" y="6514628"/>
                </a:lnTo>
                <a:cubicBezTo>
                  <a:pt x="7122354" y="6512511"/>
                  <a:pt x="7168921" y="6501928"/>
                  <a:pt x="7168921" y="6501928"/>
                </a:cubicBezTo>
                <a:lnTo>
                  <a:pt x="7168921" y="6501928"/>
                </a:lnTo>
                <a:cubicBezTo>
                  <a:pt x="7149871" y="6499811"/>
                  <a:pt x="7048271" y="6487111"/>
                  <a:pt x="7054621" y="6489228"/>
                </a:cubicBezTo>
                <a:cubicBezTo>
                  <a:pt x="7060971" y="6491345"/>
                  <a:pt x="7133996" y="6502986"/>
                  <a:pt x="7207021" y="6514628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53785" y="166056"/>
            <a:ext cx="11078308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effectLst>
                  <a:outerShdw blurRad="50800" dist="50800" dir="5400000" sx="101000" sy="101000" algn="ctr" rotWithShape="0">
                    <a:srgbClr val="00B0F0">
                      <a:alpha val="96000"/>
                    </a:srgbClr>
                  </a:outerShdw>
                </a:effectLst>
              </a:rPr>
              <a:t>Сувенир – подарок на память или вещь, связанная с воспоминаниями, небольшое художественное изделие</a:t>
            </a:r>
            <a:r>
              <a:rPr lang="ru-RU" sz="4400" b="1" dirty="0">
                <a:solidFill>
                  <a:srgbClr val="FF0000"/>
                </a:solidFill>
              </a:rPr>
              <a:t>.</a:t>
            </a:r>
          </a:p>
          <a:p>
            <a:r>
              <a:rPr lang="ru-RU" sz="4000" dirty="0"/>
              <a:t>Для изготовления сувенира из глины очень подходит способ лепки из глиняного пласта. Именно этот способ помогает более полно раскрыть природные свойства  и пластическую сущность материала, предоставляя при </a:t>
            </a:r>
          </a:p>
          <a:p>
            <a:r>
              <a:rPr lang="ru-RU" sz="4000" dirty="0"/>
              <a:t>этом возможности свободной импровизации, полёта мысли и фантазии исполнителям.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70902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7C440C-00FC-4D28-A157-4249FC792A38}"/>
              </a:ext>
            </a:extLst>
          </p:cNvPr>
          <p:cNvSpPr txBox="1"/>
          <p:nvPr/>
        </p:nvSpPr>
        <p:spPr>
          <a:xfrm>
            <a:off x="165100" y="151179"/>
            <a:ext cx="11861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Работа с глиной строится в несколько этапов:</a:t>
            </a:r>
          </a:p>
          <a:p>
            <a:r>
              <a:rPr lang="ru-RU" sz="2000" b="1" dirty="0"/>
              <a:t>1. </a:t>
            </a:r>
            <a:r>
              <a:rPr lang="ru-RU" sz="2400" b="1" dirty="0">
                <a:solidFill>
                  <a:srgbClr val="FF0000"/>
                </a:solidFill>
              </a:rPr>
              <a:t>Создание эскиза</a:t>
            </a:r>
            <a:r>
              <a:rPr lang="ru-RU" sz="2400" b="1" dirty="0"/>
              <a:t>.</a:t>
            </a:r>
          </a:p>
          <a:p>
            <a:r>
              <a:rPr lang="ru-RU" sz="2000" b="1" dirty="0"/>
              <a:t>2. </a:t>
            </a:r>
            <a:r>
              <a:rPr lang="ru-RU" sz="2400" b="1" dirty="0">
                <a:solidFill>
                  <a:srgbClr val="FF0000"/>
                </a:solidFill>
              </a:rPr>
              <a:t>Выбор глины</a:t>
            </a:r>
            <a:r>
              <a:rPr lang="ru-RU" sz="2000" b="1" dirty="0"/>
              <a:t>. При работе над маленькими и средними изделиями для лепки можно использовать любые сорта глин средней жирности. Для выполнения больших работ лучше брать шамотную массу.</a:t>
            </a:r>
          </a:p>
          <a:p>
            <a:r>
              <a:rPr lang="ru-RU" sz="2000" b="1" dirty="0"/>
              <a:t>3.</a:t>
            </a:r>
            <a:r>
              <a:rPr lang="ru-RU" sz="2400" b="1" dirty="0">
                <a:solidFill>
                  <a:srgbClr val="FF0000"/>
                </a:solidFill>
              </a:rPr>
              <a:t>Подготовка глиняной массы</a:t>
            </a:r>
            <a:r>
              <a:rPr lang="ru-RU" sz="2000" b="1" dirty="0">
                <a:solidFill>
                  <a:srgbClr val="FF0000"/>
                </a:solidFill>
              </a:rPr>
              <a:t>. </a:t>
            </a:r>
            <a:r>
              <a:rPr lang="ru-RU" sz="2000" b="1" dirty="0"/>
              <a:t>Тщательная проминка позволит удалить из неё пузырьки воздуха, способные взорвать изделие во время обжига. Глина не должна быть очень мягкой или жёсткой.</a:t>
            </a:r>
          </a:p>
          <a:p>
            <a:r>
              <a:rPr lang="ru-RU" sz="2000" b="1" dirty="0"/>
              <a:t>4. </a:t>
            </a:r>
            <a:r>
              <a:rPr lang="ru-RU" sz="2400" b="1" dirty="0">
                <a:solidFill>
                  <a:srgbClr val="FF0000"/>
                </a:solidFill>
              </a:rPr>
              <a:t>Заготовка пласта или нескольких пластов</a:t>
            </a:r>
            <a:r>
              <a:rPr lang="ru-RU" sz="2000" b="1" dirty="0"/>
              <a:t>. Раскатывают глину на ткани. Инструмент для раскатывания – обычная скалка. Очень важно, чтобы пласт имел равномерную толщину. Для этого используют две деревянные рейки. Между ними располагают глину и раскатывают скалкой.</a:t>
            </a:r>
          </a:p>
          <a:p>
            <a:r>
              <a:rPr lang="ru-RU" sz="2000" b="1" dirty="0"/>
              <a:t>5. </a:t>
            </a:r>
            <a:r>
              <a:rPr lang="ru-RU" sz="2400" b="1" dirty="0">
                <a:solidFill>
                  <a:srgbClr val="FF0000"/>
                </a:solidFill>
              </a:rPr>
              <a:t>Выкройка деталей</a:t>
            </a:r>
            <a:r>
              <a:rPr lang="ru-RU" sz="2000" b="1" dirty="0"/>
              <a:t>. Из плотной бумаги вырезаем шаблон и разместив его на пласте аккуратно вырезаем зубочисткой или шилом, держа инструмент под прямым углом. Более сложные по форме требуют предварительной намётки.</a:t>
            </a:r>
          </a:p>
          <a:p>
            <a:r>
              <a:rPr lang="ru-RU" sz="2000" b="1" dirty="0"/>
              <a:t>6. </a:t>
            </a:r>
            <a:r>
              <a:rPr lang="ru-RU" sz="2400" b="1" dirty="0">
                <a:solidFill>
                  <a:srgbClr val="FF0000"/>
                </a:solidFill>
              </a:rPr>
              <a:t>Склеивание деталей</a:t>
            </a:r>
            <a:r>
              <a:rPr lang="ru-RU" sz="2000" b="1" dirty="0"/>
              <a:t>. Склеивание всех частей и приклеивание деталей необходимо производить густым шликером. Предварительно на место приклеивания лучше нанести стеком насечки.</a:t>
            </a:r>
          </a:p>
          <a:p>
            <a:r>
              <a:rPr lang="ru-RU" sz="2000" b="1" dirty="0"/>
              <a:t>7. </a:t>
            </a:r>
            <a:r>
              <a:rPr lang="ru-RU" sz="2400" b="1" dirty="0">
                <a:solidFill>
                  <a:srgbClr val="FF0000"/>
                </a:solidFill>
              </a:rPr>
              <a:t>Сушка и замывка.</a:t>
            </a:r>
          </a:p>
          <a:p>
            <a:r>
              <a:rPr lang="ru-RU" sz="2000" b="1" dirty="0"/>
              <a:t>8. </a:t>
            </a:r>
            <a:r>
              <a:rPr lang="ru-RU" sz="2400" b="1" dirty="0">
                <a:solidFill>
                  <a:srgbClr val="FF0000"/>
                </a:solidFill>
              </a:rPr>
              <a:t>Обжиг.</a:t>
            </a:r>
          </a:p>
          <a:p>
            <a:r>
              <a:rPr lang="ru-RU" sz="2000" b="1" dirty="0"/>
              <a:t>9. </a:t>
            </a:r>
            <a:r>
              <a:rPr lang="ru-RU" sz="2400" b="1" dirty="0">
                <a:solidFill>
                  <a:srgbClr val="FF0000"/>
                </a:solidFill>
              </a:rPr>
              <a:t>Роспись.</a:t>
            </a:r>
          </a:p>
          <a:p>
            <a:r>
              <a:rPr lang="ru-RU" sz="2000" b="1" dirty="0"/>
              <a:t>10. </a:t>
            </a:r>
            <a:r>
              <a:rPr lang="ru-RU" sz="2400" b="1" dirty="0">
                <a:solidFill>
                  <a:srgbClr val="FF0000"/>
                </a:solidFill>
              </a:rPr>
              <a:t>Обжиг.</a:t>
            </a:r>
          </a:p>
        </p:txBody>
      </p:sp>
    </p:spTree>
    <p:extLst>
      <p:ext uri="{BB962C8B-B14F-4D97-AF65-F5344CB8AC3E}">
        <p14:creationId xmlns:p14="http://schemas.microsoft.com/office/powerpoint/2010/main" val="428865501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6FE1E5-8C45-473D-89F7-85BF3CE6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50" y="0"/>
            <a:ext cx="5143500" cy="68580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A4EF4A-70D0-4F67-9545-714D19D1D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50" y="0"/>
            <a:ext cx="5630050" cy="685800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4952259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32393-D86D-4987-9CF7-31367C5C1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63" y="61546"/>
            <a:ext cx="4806537" cy="673490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46126" y="1222254"/>
            <a:ext cx="7309758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Организация рабочего места:</a:t>
            </a:r>
          </a:p>
          <a:p>
            <a:pPr marL="342900" indent="-342900">
              <a:buAutoNum type="arabicPeriod"/>
            </a:pPr>
            <a:r>
              <a:rPr lang="ru-RU" sz="2000" b="1" dirty="0"/>
              <a:t>На ровную поверхность стола  располагаем кусок плотной</a:t>
            </a:r>
          </a:p>
          <a:p>
            <a:r>
              <a:rPr lang="ru-RU" sz="2000" b="1" dirty="0"/>
              <a:t>ткани (двунитка).</a:t>
            </a:r>
          </a:p>
          <a:p>
            <a:pPr marL="342900" indent="-342900">
              <a:buAutoNum type="arabicPeriod" startAt="2"/>
            </a:pPr>
            <a:r>
              <a:rPr lang="ru-RU" sz="2000" b="1" dirty="0"/>
              <a:t>В центре размещаем комок глины.</a:t>
            </a:r>
          </a:p>
          <a:p>
            <a:pPr marL="342900" indent="-342900">
              <a:buAutoNum type="arabicPeriod" startAt="2"/>
            </a:pPr>
            <a:r>
              <a:rPr lang="ru-RU" sz="2000" b="1" dirty="0"/>
              <a:t>По обе стороны от глины на расстоянии 4см раскладываем </a:t>
            </a:r>
          </a:p>
          <a:p>
            <a:r>
              <a:rPr lang="ru-RU" sz="2000" b="1" dirty="0"/>
              <a:t>направляющие (деревянные рейки).</a:t>
            </a:r>
          </a:p>
          <a:p>
            <a:pPr marL="342900" indent="-342900">
              <a:buAutoNum type="arabicPeriod" startAt="4"/>
            </a:pPr>
            <a:r>
              <a:rPr lang="ru-RU" sz="2000" b="1" dirty="0"/>
              <a:t>Скалку кладём или сверху или справа.</a:t>
            </a:r>
          </a:p>
          <a:p>
            <a:pPr marL="342900" indent="-342900">
              <a:buAutoNum type="arabicPeriod" startAt="4"/>
            </a:pPr>
            <a:r>
              <a:rPr lang="ru-RU" sz="2000" b="1" dirty="0"/>
              <a:t>На центре стола баночка с водой, губка, стеки. Если </a:t>
            </a:r>
            <a:r>
              <a:rPr lang="ru-RU" sz="2000" b="1" dirty="0" err="1"/>
              <a:t>предпо</a:t>
            </a:r>
            <a:r>
              <a:rPr lang="ru-RU" sz="2000" b="1" dirty="0"/>
              <a:t>-</a:t>
            </a:r>
          </a:p>
          <a:p>
            <a:r>
              <a:rPr lang="ru-RU" sz="2000" b="1" dirty="0" err="1"/>
              <a:t>лагается</a:t>
            </a:r>
            <a:r>
              <a:rPr lang="ru-RU" sz="2000" b="1" dirty="0"/>
              <a:t>  что-то склеивать, то ещё и </a:t>
            </a:r>
            <a:r>
              <a:rPr lang="ru-RU" sz="2000" b="1" dirty="0" err="1"/>
              <a:t>шликер</a:t>
            </a:r>
            <a:r>
              <a:rPr lang="ru-RU" sz="2000" b="1" dirty="0"/>
              <a:t>.</a:t>
            </a:r>
          </a:p>
          <a:p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9998033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F9E72-21A6-421B-8F66-302B9527C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046" y="1815922"/>
            <a:ext cx="4700953" cy="310777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Самое простое что можно сделать из пласта это аксессуары для украшения : брошки, значки, ёлочные игрушки, кулоны, подвески. Размер от 4 до 8 см,</a:t>
            </a:r>
            <a:br>
              <a:rPr lang="ru-RU" sz="4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так как глина тяжёлый материал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715B9A-D798-4479-B9A6-895CD1A08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85"/>
            <a:ext cx="7147629" cy="6725629"/>
          </a:xfr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5503340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D7C593-6CCE-40C5-BC80-0F5418775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659346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C6A01E-F7F0-4362-8CB5-F6E32540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895" y="76200"/>
            <a:ext cx="737680" cy="10546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9D64A0-8894-4D64-85D2-C1D656324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160" y="5727101"/>
            <a:ext cx="737680" cy="10546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B5E65A-CA7C-4C85-BF86-D70B54211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60" y="2901650"/>
            <a:ext cx="737680" cy="1054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0AE639-74DC-409F-8737-4242C370D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26999"/>
            <a:ext cx="737680" cy="1054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0369348-B874-43EA-8E34-1CEBBAF52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40" y="5663601"/>
            <a:ext cx="737680" cy="10546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867FEB-D3F5-45E1-BD06-2D910FDE1194}"/>
              </a:ext>
            </a:extLst>
          </p:cNvPr>
          <p:cNvSpPr/>
          <p:nvPr/>
        </p:nvSpPr>
        <p:spPr>
          <a:xfrm>
            <a:off x="8306643" y="126999"/>
            <a:ext cx="2226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Броши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4575" y="1050329"/>
            <a:ext cx="51160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Способ лепки и декорирования:</a:t>
            </a:r>
          </a:p>
          <a:p>
            <a:r>
              <a:rPr lang="ru-RU" sz="2000" b="1" dirty="0"/>
              <a:t>Начинаем работу с эскиза и поиска идеи.</a:t>
            </a:r>
          </a:p>
          <a:p>
            <a:r>
              <a:rPr lang="ru-RU" sz="2000" b="1" dirty="0"/>
              <a:t>На листе можно нарисовать несколько </a:t>
            </a:r>
            <a:r>
              <a:rPr lang="ru-RU" sz="2000" b="1" dirty="0" err="1"/>
              <a:t>ва</a:t>
            </a:r>
            <a:r>
              <a:rPr lang="ru-RU" sz="2000" b="1" dirty="0"/>
              <a:t>-</a:t>
            </a:r>
          </a:p>
          <a:p>
            <a:r>
              <a:rPr lang="ru-RU" sz="2000" b="1" dirty="0" err="1"/>
              <a:t>риантов</a:t>
            </a:r>
            <a:r>
              <a:rPr lang="ru-RU" sz="2000" b="1" dirty="0"/>
              <a:t> и выбрать лучший. По эскизу на</a:t>
            </a:r>
          </a:p>
          <a:p>
            <a:r>
              <a:rPr lang="ru-RU" sz="2000" b="1" dirty="0"/>
              <a:t> плотной бумаге рисуем шаблон броши.</a:t>
            </a:r>
          </a:p>
          <a:p>
            <a:r>
              <a:rPr lang="ru-RU" sz="2000" b="1" dirty="0"/>
              <a:t>Раскатываем пласт, по шаблону вырезаем</a:t>
            </a:r>
          </a:p>
          <a:p>
            <a:r>
              <a:rPr lang="ru-RU" sz="2000" b="1" dirty="0"/>
              <a:t> заготовку из глины и слегка подсушиваем.</a:t>
            </a:r>
          </a:p>
          <a:p>
            <a:r>
              <a:rPr lang="ru-RU" sz="2000" b="1" dirty="0"/>
              <a:t>зубочисткой, держа в горизонтальном по-</a:t>
            </a:r>
          </a:p>
          <a:p>
            <a:r>
              <a:rPr lang="ru-RU" sz="2000" b="1" dirty="0" err="1"/>
              <a:t>ложении</a:t>
            </a:r>
            <a:r>
              <a:rPr lang="ru-RU" sz="2000" b="1" dirty="0"/>
              <a:t>, прорисовываем детали.</a:t>
            </a:r>
          </a:p>
          <a:p>
            <a:r>
              <a:rPr lang="ru-RU" sz="2000" b="1" dirty="0"/>
              <a:t>Кроме линий на броши можно отдельные </a:t>
            </a:r>
          </a:p>
          <a:p>
            <a:r>
              <a:rPr lang="ru-RU" sz="2000" b="1" dirty="0"/>
              <a:t>детали сделать объёмными как способом </a:t>
            </a:r>
          </a:p>
          <a:p>
            <a:r>
              <a:rPr lang="ru-RU" sz="2000" b="1" dirty="0" err="1"/>
              <a:t>налепа</a:t>
            </a:r>
            <a:r>
              <a:rPr lang="ru-RU" sz="2000" b="1" dirty="0"/>
              <a:t>, так и способом прорисовки шли-</a:t>
            </a:r>
          </a:p>
          <a:p>
            <a:r>
              <a:rPr lang="ru-RU" sz="2000" b="1" dirty="0" err="1"/>
              <a:t>кером</a:t>
            </a:r>
            <a:r>
              <a:rPr lang="ru-RU" sz="2000" b="1" dirty="0"/>
              <a:t>.</a:t>
            </a:r>
          </a:p>
          <a:p>
            <a:r>
              <a:rPr lang="ru-RU" sz="2000" b="1" dirty="0"/>
              <a:t>Роспись ангобом по сырой глине и глазу-</a:t>
            </a:r>
          </a:p>
          <a:p>
            <a:r>
              <a:rPr lang="ru-RU" sz="2000" b="1" dirty="0" err="1"/>
              <a:t>рью</a:t>
            </a:r>
            <a:r>
              <a:rPr lang="ru-RU" sz="2000" b="1" dirty="0"/>
              <a:t> после утильного обжига. Чтобы фи-</a:t>
            </a:r>
          </a:p>
          <a:p>
            <a:r>
              <a:rPr lang="ru-RU" sz="2000" b="1" dirty="0"/>
              <a:t>гурка превратилась в брошь, с обратной </a:t>
            </a:r>
          </a:p>
          <a:p>
            <a:r>
              <a:rPr lang="ru-RU" sz="2000" b="1" dirty="0"/>
              <a:t>стороны нужно приклеить булавку на </a:t>
            </a:r>
          </a:p>
          <a:p>
            <a:r>
              <a:rPr lang="ru-RU" sz="2000" b="1" dirty="0" err="1"/>
              <a:t>эбоксидный</a:t>
            </a:r>
            <a:r>
              <a:rPr lang="ru-RU" sz="2000" b="1" dirty="0"/>
              <a:t> клей.</a:t>
            </a:r>
          </a:p>
        </p:txBody>
      </p:sp>
    </p:spTree>
    <p:extLst>
      <p:ext uri="{BB962C8B-B14F-4D97-AF65-F5344CB8AC3E}">
        <p14:creationId xmlns:p14="http://schemas.microsoft.com/office/powerpoint/2010/main" val="243781870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E4540-5E83-43E9-8F63-8BBC9C148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51" y="0"/>
            <a:ext cx="501225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8AA27B-ECE3-4127-BAB4-A3B1AD380967}"/>
              </a:ext>
            </a:extLst>
          </p:cNvPr>
          <p:cNvSpPr/>
          <p:nvPr/>
        </p:nvSpPr>
        <p:spPr>
          <a:xfrm>
            <a:off x="314225" y="220018"/>
            <a:ext cx="6890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Новогодняя тематика: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501" y="1363365"/>
            <a:ext cx="714165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 По такой же схеме как и брошь, только чуть большего размера, можно сделать и ёлочные украшения. Разница лишь в том, что с обратной стороны не будет булавки. </a:t>
            </a:r>
          </a:p>
          <a:p>
            <a:r>
              <a:rPr lang="ru-RU" sz="2000" b="1" dirty="0"/>
              <a:t>У ёлочной игрушки надо будет сделать отверстие сверху в незаметном месте для подвеса.</a:t>
            </a:r>
          </a:p>
          <a:p>
            <a:r>
              <a:rPr lang="ru-RU" sz="2000" b="1" dirty="0"/>
              <a:t>Роспись игрушек в технике </a:t>
            </a:r>
            <a:r>
              <a:rPr lang="ru-RU" sz="2800" b="1" dirty="0" err="1"/>
              <a:t>фроттаж</a:t>
            </a:r>
            <a:r>
              <a:rPr lang="ru-RU" sz="2000" b="1" dirty="0"/>
              <a:t> (техника затирки).</a:t>
            </a:r>
          </a:p>
          <a:p>
            <a:r>
              <a:rPr lang="ru-RU" sz="2000" b="1" dirty="0"/>
              <a:t>Суть техники заключается в затирке краски в углубления на рельефной поверхности. Выполнять </a:t>
            </a:r>
            <a:r>
              <a:rPr lang="ru-RU" sz="2800" b="1" dirty="0" err="1"/>
              <a:t>фроттаж</a:t>
            </a:r>
            <a:r>
              <a:rPr lang="ru-RU" sz="2000" b="1" dirty="0"/>
              <a:t> можно пигментом, глазурью или ангобом, но только по утильному( прошедшему первый обжиг) изделию.</a:t>
            </a:r>
          </a:p>
          <a:p>
            <a:r>
              <a:rPr lang="ru-RU" sz="2000" b="1" dirty="0"/>
              <a:t>Если такую же заготовку приклеить шликером к пласту под углом 90 градусов, то получиться подсвечник. Иначе говоря, конструируя из пластов мы можем получить всё новые и новые формы изделий.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88750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877</Words>
  <Application>Microsoft Office PowerPoint</Application>
  <PresentationFormat>Широкоэкранный</PresentationFormat>
  <Paragraphs>87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Методическая разработка  «Керамический сувенир из пласта» Вознесенской Инны Владимировны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Самое простое что можно сделать из пласта это аксессуары для украшения : брошки, значки, ёлочные игрушки, кулоны, подвески. Размер от 4 до 8 см, так как глина тяжёлый материал.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«Керамический сувенир  на основе пласта» Вознесенской Инны Владимировны</dc:title>
  <dc:creator>User</dc:creator>
  <cp:lastModifiedBy>User</cp:lastModifiedBy>
  <cp:revision>50</cp:revision>
  <dcterms:created xsi:type="dcterms:W3CDTF">2020-09-08T07:38:54Z</dcterms:created>
  <dcterms:modified xsi:type="dcterms:W3CDTF">2020-09-22T10:35:37Z</dcterms:modified>
</cp:coreProperties>
</file>